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66" r:id="rId2"/>
    <p:sldId id="267" r:id="rId3"/>
    <p:sldId id="278" r:id="rId4"/>
    <p:sldId id="277" r:id="rId5"/>
    <p:sldId id="261" r:id="rId6"/>
    <p:sldId id="258" r:id="rId7"/>
    <p:sldId id="271" r:id="rId8"/>
    <p:sldId id="281" r:id="rId9"/>
    <p:sldId id="279" r:id="rId10"/>
    <p:sldId id="283" r:id="rId11"/>
    <p:sldId id="284" r:id="rId12"/>
    <p:sldId id="285" r:id="rId13"/>
    <p:sldId id="282" r:id="rId14"/>
    <p:sldId id="262" r:id="rId15"/>
    <p:sldId id="263" r:id="rId16"/>
    <p:sldId id="268" r:id="rId17"/>
    <p:sldId id="276" r:id="rId18"/>
    <p:sldId id="264" r:id="rId19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 snapToGrid="0" snapToObject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2776" y="5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E0E7B104-B195-9E47-95F2-85F8DDF725CB}" type="datetimeFigureOut">
              <a:rPr lang="en-US" smtClean="0"/>
              <a:pPr/>
              <a:t>9/30/2021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90B20E5-8485-E944-BA4C-5E26D9EA64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299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9D1AA1-F024-E547-8527-75AB55EDA96E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Robert Kennedy College for University of Cumbria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719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Robert Kennedy College for University of Cumbria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9447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Robert Kennedy College for University of Cumbria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286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73481" cy="365125"/>
          </a:xfrm>
        </p:spPr>
        <p:txBody>
          <a:bodyPr/>
          <a:lstStyle/>
          <a:p>
            <a:r>
              <a:rPr lang="en-US" dirty="0"/>
              <a:t>01/05/2020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1953" y="6356350"/>
            <a:ext cx="3396343" cy="365125"/>
          </a:xfrm>
        </p:spPr>
        <p:txBody>
          <a:bodyPr/>
          <a:lstStyle/>
          <a:p>
            <a:r>
              <a:rPr lang="en-GB" dirty="0"/>
              <a:t>Robert Kennedy College for University of Cumbria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7688" y="6356350"/>
            <a:ext cx="1799112" cy="365125"/>
          </a:xfrm>
        </p:spPr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782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Robert Kennedy College for University of Cumbria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315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Robert Kennedy College for University of Cumbria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7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Robert Kennedy College for University of Cumbria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863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Robert Kennedy College for University of Cumbria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367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Robert Kennedy College for University of Cumbria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570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Robert Kennedy College for University of Cumbria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59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01/09/2018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Robert Kennedy College for University of Cumbria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192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01/09/2018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Robert Kennedy College for University of Cumbria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8908-E92E-B94E-A192-1B51EF2DA8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592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ibweb.anglia.ac.uk/referencing/harvard.htm?harvard_id_remove=2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/>
          </p:cNvSpPr>
          <p:nvPr/>
        </p:nvSpPr>
        <p:spPr bwMode="auto">
          <a:xfrm>
            <a:off x="1605" y="1330036"/>
            <a:ext cx="9140790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Engravers DT Alternative Shaded" charset="0"/>
                <a:ea typeface="ＭＳ Ｐゴシック" charset="0"/>
                <a:cs typeface="ＭＳ Ｐゴシック" charset="0"/>
                <a:sym typeface="Engravers DT Alternative Shaded" charset="0"/>
              </a:rPr>
              <a:t>CRKC7002 - Marketing Management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54324" y="4746287"/>
            <a:ext cx="6035352" cy="803584"/>
          </a:xfrm>
          <a:prstGeom prst="rect">
            <a:avLst/>
          </a:prstGeom>
          <a:noFill/>
        </p:spPr>
        <p:txBody>
          <a:bodyPr wrap="square" lIns="64291" tIns="32146" rIns="64291" bIns="32146">
            <a:spAutoFit/>
          </a:bodyPr>
          <a:lstStyle/>
          <a:p>
            <a:pPr algn="ctr"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By Mark Charles and Peter McGregor </a:t>
            </a:r>
          </a:p>
          <a:p>
            <a:pPr algn="ctr"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(with thanks to Roy Damary)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7359" y="5577060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June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58784" y="2501125"/>
            <a:ext cx="69589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tx2">
                    <a:lumMod val="75000"/>
                  </a:schemeClr>
                </a:solidFill>
              </a:rPr>
              <a:t>Guidelines on Writing the Assessments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05209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4475"/>
    </mc:Choice>
    <mc:Fallback>
      <p:transition spd="slow" advTm="344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Optional, but usually included</a:t>
            </a:r>
          </a:p>
          <a:p>
            <a:endParaRPr lang="en-GB" sz="2800" dirty="0"/>
          </a:p>
          <a:p>
            <a:r>
              <a:rPr lang="en-GB" sz="2800" dirty="0"/>
              <a:t>Brief summary of the key findings in the paper</a:t>
            </a:r>
          </a:p>
          <a:p>
            <a:pPr lvl="1"/>
            <a:r>
              <a:rPr lang="en-GB" sz="2400" dirty="0"/>
              <a:t>Do not introduce any new material</a:t>
            </a:r>
          </a:p>
          <a:p>
            <a:pPr lvl="1"/>
            <a:r>
              <a:rPr lang="en-GB" sz="2400" dirty="0"/>
              <a:t>Suggest no more than five sentences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387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937"/>
    </mc:Choice>
    <mc:Fallback>
      <p:transition spd="slow" advTm="8493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For a Master’s level submission, you must read widely around both:</a:t>
            </a:r>
          </a:p>
          <a:p>
            <a:pPr lvl="1"/>
            <a:r>
              <a:rPr lang="en-GB" dirty="0"/>
              <a:t>marketing concepts</a:t>
            </a:r>
          </a:p>
          <a:p>
            <a:pPr lvl="1"/>
            <a:r>
              <a:rPr lang="en-GB" dirty="0"/>
              <a:t>target organisation and its market</a:t>
            </a:r>
          </a:p>
          <a:p>
            <a:r>
              <a:rPr lang="en-GB" dirty="0">
                <a:solidFill>
                  <a:prstClr val="black"/>
                </a:solidFill>
              </a:rPr>
              <a:t>A mix of types of reference is preferred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newspaper, book, journal, internet, company etc.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Ensure good quality references</a:t>
            </a:r>
          </a:p>
          <a:p>
            <a:pPr lvl="2"/>
            <a:r>
              <a:rPr lang="en-GB" dirty="0"/>
              <a:t>Wikipedia, </a:t>
            </a:r>
            <a:r>
              <a:rPr lang="en-GB" dirty="0" err="1"/>
              <a:t>MBASkool</a:t>
            </a:r>
            <a:r>
              <a:rPr lang="en-GB" dirty="0"/>
              <a:t> etc. not allowed</a:t>
            </a:r>
          </a:p>
          <a:p>
            <a:r>
              <a:rPr lang="en-GB" dirty="0"/>
              <a:t>Summarize, in your own words, what someone else has said, and then cite the author, at the end of the sentence or paragraph</a:t>
            </a:r>
          </a:p>
          <a:p>
            <a:pPr lvl="1"/>
            <a:r>
              <a:rPr lang="en-GB" dirty="0"/>
              <a:t>Do not put anything in the list of references that has not been cited in the text</a:t>
            </a:r>
          </a:p>
          <a:p>
            <a:r>
              <a:rPr lang="en-GB" dirty="0"/>
              <a:t>Number of references expected</a:t>
            </a:r>
          </a:p>
          <a:p>
            <a:pPr lvl="1"/>
            <a:r>
              <a:rPr lang="en-GB" dirty="0"/>
              <a:t>In final assessments, the following has been seen:</a:t>
            </a:r>
          </a:p>
          <a:p>
            <a:pPr lvl="2"/>
            <a:r>
              <a:rPr lang="en-GB" dirty="0"/>
              <a:t>4, with none cited in the text.  A poor failure</a:t>
            </a:r>
          </a:p>
          <a:p>
            <a:pPr lvl="2"/>
            <a:r>
              <a:rPr lang="en-GB" dirty="0"/>
              <a:t>Above 30.  A very good mark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08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937"/>
    </mc:Choice>
    <mc:Fallback>
      <p:transition spd="slow" advTm="8493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800" dirty="0"/>
              <a:t>Style of Referencing required</a:t>
            </a:r>
          </a:p>
          <a:p>
            <a:pPr lvl="1"/>
            <a:r>
              <a:rPr lang="en-GB" sz="3200" b="1" u="sng" dirty="0"/>
              <a:t>Harvard</a:t>
            </a:r>
            <a:r>
              <a:rPr lang="en-GB" sz="3200" dirty="0"/>
              <a:t> System</a:t>
            </a:r>
          </a:p>
          <a:p>
            <a:pPr marL="914400" lvl="2" indent="0">
              <a:buNone/>
            </a:pPr>
            <a:r>
              <a:rPr lang="en-GB" sz="2600" dirty="0"/>
              <a:t>i.e. no foot notes, no numbered lists etc.</a:t>
            </a:r>
          </a:p>
          <a:p>
            <a:pPr lvl="1"/>
            <a:r>
              <a:rPr lang="en-GB" sz="3200" dirty="0"/>
              <a:t>Recommended source of information:</a:t>
            </a:r>
          </a:p>
          <a:p>
            <a:pPr marL="914400" lvl="2" indent="0">
              <a:buNone/>
            </a:pPr>
            <a:r>
              <a:rPr lang="en-GB" sz="2600" dirty="0">
                <a:hlinkClick r:id="rId2"/>
              </a:rPr>
              <a:t>https://libweb.anglia.ac.uk/referencing/harvard.htm?harvard_id_remove=24</a:t>
            </a:r>
            <a:endParaRPr lang="en-GB" sz="2600" dirty="0"/>
          </a:p>
          <a:p>
            <a:r>
              <a:rPr lang="en-GB" sz="3800" dirty="0"/>
              <a:t>Example</a:t>
            </a:r>
            <a:endParaRPr lang="en-GB" dirty="0"/>
          </a:p>
          <a:p>
            <a:pPr lvl="1"/>
            <a:r>
              <a:rPr lang="en-GB" sz="3200" dirty="0"/>
              <a:t>In main body of paper:</a:t>
            </a:r>
          </a:p>
          <a:p>
            <a:pPr marL="914400" lvl="2" indent="0">
              <a:buNone/>
            </a:pPr>
            <a:r>
              <a:rPr lang="en-GB" sz="2600" dirty="0"/>
              <a:t>“… and sustainable marketing typically deals with not only financial performance, but also effects on both society and on the planet (Martin and Schouten, 2012).”</a:t>
            </a:r>
            <a:endParaRPr lang="en-GB" dirty="0"/>
          </a:p>
          <a:p>
            <a:pPr lvl="1"/>
            <a:r>
              <a:rPr lang="en-GB" sz="3200" dirty="0"/>
              <a:t>In List of References at the end:</a:t>
            </a:r>
          </a:p>
          <a:p>
            <a:pPr marL="914400" lvl="2" indent="0">
              <a:buNone/>
            </a:pPr>
            <a:r>
              <a:rPr lang="en-GB" sz="2600" dirty="0"/>
              <a:t>Martin, D. and Schouten, J., 2012. </a:t>
            </a:r>
            <a:r>
              <a:rPr lang="en-GB" sz="2600" i="1" dirty="0"/>
              <a:t>Sustainable Marketing</a:t>
            </a:r>
            <a:r>
              <a:rPr lang="en-GB" sz="2600" dirty="0"/>
              <a:t>. London: Pearson Education</a:t>
            </a:r>
          </a:p>
          <a:p>
            <a:r>
              <a:rPr lang="en-GB" sz="3800" dirty="0"/>
              <a:t>Hints</a:t>
            </a:r>
            <a:endParaRPr lang="en-GB" sz="2800" dirty="0"/>
          </a:p>
          <a:p>
            <a:pPr lvl="1"/>
            <a:r>
              <a:rPr lang="en-GB" sz="3200" dirty="0"/>
              <a:t>Avoid using Anon. as an author</a:t>
            </a:r>
          </a:p>
          <a:p>
            <a:pPr lvl="1"/>
            <a:r>
              <a:rPr lang="en-GB" sz="3200" dirty="0"/>
              <a:t>Avoid using URL’s in the text</a:t>
            </a:r>
          </a:p>
          <a:p>
            <a:pPr lvl="1"/>
            <a:r>
              <a:rPr lang="en-GB" sz="3200" dirty="0"/>
              <a:t>We do NOT want a bibliography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0477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937"/>
    </mc:Choice>
    <mc:Fallback>
      <p:transition spd="slow" advTm="8493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Style of Writing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This is an academic paper and the style of writing needs to reflect this.</a:t>
            </a:r>
          </a:p>
          <a:p>
            <a:pPr lvl="1"/>
            <a:r>
              <a:rPr lang="en-GB" sz="2000" dirty="0"/>
              <a:t>Formal, complete sentences</a:t>
            </a:r>
          </a:p>
          <a:p>
            <a:pPr lvl="1"/>
            <a:r>
              <a:rPr lang="en-GB" sz="2000" dirty="0"/>
              <a:t>It is not a journalistic piece, nor a presentation</a:t>
            </a:r>
          </a:p>
          <a:p>
            <a:r>
              <a:rPr lang="en-GB" sz="2400" dirty="0"/>
              <a:t>Avoid copy/pasting</a:t>
            </a:r>
          </a:p>
          <a:p>
            <a:r>
              <a:rPr lang="en-GB" sz="2400" dirty="0"/>
              <a:t>The only direct quotes, if any, should be short, pithy and highly relevant</a:t>
            </a:r>
          </a:p>
          <a:p>
            <a:r>
              <a:rPr lang="en-GB" sz="2400" dirty="0"/>
              <a:t>At all times let the words be your own – no long quotations</a:t>
            </a:r>
          </a:p>
          <a:p>
            <a:r>
              <a:rPr lang="en-GB" sz="2400" dirty="0"/>
              <a:t>Do not use 1</a:t>
            </a:r>
            <a:r>
              <a:rPr lang="en-GB" sz="2400" baseline="30000" dirty="0"/>
              <a:t>st</a:t>
            </a:r>
            <a:r>
              <a:rPr lang="en-GB" sz="2400" dirty="0"/>
              <a:t> person pronouns (e.g. I, we, my etc)</a:t>
            </a:r>
          </a:p>
          <a:p>
            <a:pPr lvl="1"/>
            <a:r>
              <a:rPr lang="en-GB" sz="2000" dirty="0"/>
              <a:t>Use instead the passive voice</a:t>
            </a:r>
          </a:p>
          <a:p>
            <a:pPr lvl="1"/>
            <a:r>
              <a:rPr lang="en-GB" sz="2000" dirty="0"/>
              <a:t>Or use “the writer” or “the author”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746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937"/>
    </mc:Choice>
    <mc:Fallback>
      <p:transition spd="slow" advTm="8493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Style of Writing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4676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/>
              <a:t>Do not use contractions such as can’t.</a:t>
            </a:r>
          </a:p>
          <a:p>
            <a:r>
              <a:rPr lang="en-GB" sz="4400" dirty="0"/>
              <a:t>You will put the marker in a very bad mood if you confuse:</a:t>
            </a:r>
          </a:p>
          <a:p>
            <a:pPr lvl="1"/>
            <a:r>
              <a:rPr lang="en-GB" sz="3600" dirty="0"/>
              <a:t>it’s and its</a:t>
            </a:r>
          </a:p>
          <a:p>
            <a:pPr lvl="1"/>
            <a:r>
              <a:rPr lang="en-GB" sz="3600" dirty="0"/>
              <a:t>their, there and they’re</a:t>
            </a:r>
          </a:p>
          <a:p>
            <a:pPr lvl="1"/>
            <a:r>
              <a:rPr lang="en-GB" sz="3600" dirty="0"/>
              <a:t>your and you’re</a:t>
            </a:r>
          </a:p>
          <a:p>
            <a:r>
              <a:rPr lang="en-GB" sz="4400" dirty="0"/>
              <a:t>Developing paragraphs:  try to open the paragraph with a theme sentence and then develop the theme </a:t>
            </a:r>
          </a:p>
          <a:p>
            <a:r>
              <a:rPr lang="en-GB" sz="4400" dirty="0"/>
              <a:t>Avoid single-sentence paragraphs</a:t>
            </a:r>
          </a:p>
          <a:p>
            <a:r>
              <a:rPr lang="en-GB" sz="4400" dirty="0"/>
              <a:t>No pointless filling. Avoid such statements as </a:t>
            </a:r>
          </a:p>
          <a:p>
            <a:pPr lvl="1"/>
            <a:r>
              <a:rPr lang="en-GB" sz="3600" dirty="0"/>
              <a:t>“it is important to note that”</a:t>
            </a:r>
          </a:p>
          <a:p>
            <a:pPr lvl="1"/>
            <a:r>
              <a:rPr lang="en-GB" sz="3600" dirty="0"/>
              <a:t>“taking all things into consideration”</a:t>
            </a:r>
          </a:p>
          <a:p>
            <a:pPr lvl="1"/>
            <a:r>
              <a:rPr lang="en-GB" sz="3600" dirty="0"/>
              <a:t>“a further very interesting point that has yet to be mentioned is”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175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9062"/>
    </mc:Choice>
    <mc:Fallback>
      <p:transition spd="slow" advTm="17906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Style of Writing - 3 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Keep sentencing simple, and generally short</a:t>
            </a:r>
          </a:p>
          <a:p>
            <a:r>
              <a:rPr lang="en-GB" sz="2400" dirty="0"/>
              <a:t>Do not run distinct main clauses together</a:t>
            </a:r>
          </a:p>
          <a:p>
            <a:r>
              <a:rPr lang="en-GB" sz="2400" dirty="0"/>
              <a:t>Make good use of “joining words” such as:</a:t>
            </a:r>
          </a:p>
          <a:p>
            <a:pPr lvl="1"/>
            <a:r>
              <a:rPr lang="en-GB" sz="2000" dirty="0"/>
              <a:t> however, therefore, thus, nonetheless, furthermore, moreover</a:t>
            </a:r>
          </a:p>
          <a:p>
            <a:r>
              <a:rPr lang="en-GB" sz="2400" dirty="0"/>
              <a:t>If two sentences really go together, you could use a semi-colon</a:t>
            </a:r>
          </a:p>
          <a:p>
            <a:pPr lvl="1"/>
            <a:r>
              <a:rPr lang="en-GB" sz="2000" dirty="0"/>
              <a:t>NB avoid overuse of semi-colons</a:t>
            </a:r>
          </a:p>
          <a:p>
            <a:r>
              <a:rPr lang="en-GB" sz="2400" dirty="0"/>
              <a:t>A small but irritating point: put a space after commas and full stops and not before!</a:t>
            </a:r>
          </a:p>
          <a:p>
            <a:r>
              <a:rPr lang="en-GB" sz="2400" dirty="0"/>
              <a:t>Do not put text into tables</a:t>
            </a:r>
          </a:p>
          <a:p>
            <a:pPr marL="633413"/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723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2201"/>
    </mc:Choice>
    <mc:Fallback>
      <p:transition spd="slow" advTm="14220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Layout of the paper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Use MS Word (.docx)</a:t>
            </a:r>
            <a:endParaRPr lang="en-GB" sz="2000" dirty="0"/>
          </a:p>
          <a:p>
            <a:pPr lvl="1"/>
            <a:r>
              <a:rPr lang="en-GB" sz="2000" dirty="0"/>
              <a:t>A4 paper size (not Letter)</a:t>
            </a:r>
          </a:p>
          <a:p>
            <a:pPr lvl="1"/>
            <a:r>
              <a:rPr lang="en-GB" sz="2000" dirty="0"/>
              <a:t>Portrait layout (for all pages)</a:t>
            </a:r>
          </a:p>
          <a:p>
            <a:pPr lvl="1"/>
            <a:r>
              <a:rPr lang="en-GB" sz="2000" dirty="0"/>
              <a:t>12 point font</a:t>
            </a:r>
          </a:p>
          <a:p>
            <a:pPr lvl="1"/>
            <a:r>
              <a:rPr lang="en-GB" sz="2000" dirty="0"/>
              <a:t>Double line spacing</a:t>
            </a:r>
          </a:p>
          <a:p>
            <a:r>
              <a:rPr lang="en-GB" sz="2400" dirty="0"/>
              <a:t>Ensure section headings are on the same page as the first line of the following text</a:t>
            </a:r>
          </a:p>
          <a:p>
            <a:r>
              <a:rPr lang="en-GB" sz="2400" dirty="0"/>
              <a:t>Use spell check</a:t>
            </a:r>
          </a:p>
          <a:p>
            <a:r>
              <a:rPr lang="en-GB" sz="2400" dirty="0"/>
              <a:t>Proofread the paper several times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470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Layout of the paper – 2</a:t>
            </a:r>
            <a:br>
              <a:rPr lang="en-GB" dirty="0"/>
            </a:br>
            <a:r>
              <a:rPr lang="en-GB" dirty="0"/>
              <a:t>Use of MS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Some important techniques:</a:t>
            </a:r>
          </a:p>
          <a:p>
            <a:pPr lvl="1"/>
            <a:r>
              <a:rPr lang="en-GB" sz="2400" dirty="0"/>
              <a:t>Force a new page using Ctrl-enter</a:t>
            </a:r>
          </a:p>
          <a:p>
            <a:pPr lvl="1"/>
            <a:r>
              <a:rPr lang="en-GB" sz="2400" dirty="0"/>
              <a:t>Join a heading to the following text: right click the heading, select Paragraph, select tab titled Lines and Breaks, select Keep With Next</a:t>
            </a:r>
          </a:p>
          <a:p>
            <a:pPr lvl="1"/>
            <a:r>
              <a:rPr lang="en-GB" sz="2400" dirty="0"/>
              <a:t>Advanced: learn how to make a table of contents in MS Word.</a:t>
            </a:r>
          </a:p>
          <a:p>
            <a:pPr lvl="1"/>
            <a:r>
              <a:rPr lang="en-GB" sz="2400" dirty="0"/>
              <a:t>Advanced: Consider using the Reference feature (called Citations &amp; Bibliography in MS Word) using the style of Harvard - Anglia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790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If you follow all the above you should be able to submit papers that are good in both content and structure</a:t>
            </a:r>
          </a:p>
          <a:p>
            <a:r>
              <a:rPr lang="en-GB" dirty="0"/>
              <a:t>You are permitted to have a friend proofread the English language.  NB keep a copy of the original (unedited) version</a:t>
            </a:r>
          </a:p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000" b="1" dirty="0"/>
              <a:t>WORK WELL!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023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5379"/>
    </mc:Choice>
    <mc:Fallback>
      <p:transition spd="slow" advTm="6537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purpose of this presentation is to supplement the two Assessment Briefs, and to give some ideas on how to write them</a:t>
            </a:r>
          </a:p>
          <a:p>
            <a:endParaRPr lang="en-GB" dirty="0"/>
          </a:p>
          <a:p>
            <a:r>
              <a:rPr lang="en-GB" sz="2800" dirty="0"/>
              <a:t>We strongly suggest you read this presentation before starting your research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593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Choose an organisation, preferably one you know well</a:t>
            </a:r>
          </a:p>
          <a:p>
            <a:r>
              <a:rPr lang="en-GB" dirty="0"/>
              <a:t>Demonstrate your knowledge of the Marketing Concepts by</a:t>
            </a:r>
          </a:p>
          <a:p>
            <a:pPr lvl="1"/>
            <a:r>
              <a:rPr lang="en-GB" dirty="0"/>
              <a:t>Applying them, one by one</a:t>
            </a:r>
          </a:p>
          <a:p>
            <a:pPr lvl="1"/>
            <a:r>
              <a:rPr lang="en-GB" dirty="0"/>
              <a:t>Define each concept (briefly) at the start of each section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Critique existing marketing actions of the chosen organisation. Suggest improvements</a:t>
            </a:r>
          </a:p>
          <a:p>
            <a:r>
              <a:rPr lang="en-GB" dirty="0">
                <a:solidFill>
                  <a:prstClr val="black"/>
                </a:solidFill>
              </a:rPr>
              <a:t>Do not propose a full plan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828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Choice of Organisation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580"/>
          </a:xfrm>
        </p:spPr>
        <p:txBody>
          <a:bodyPr>
            <a:normAutofit fontScale="40000" lnSpcReduction="20000"/>
          </a:bodyPr>
          <a:lstStyle/>
          <a:p>
            <a:r>
              <a:rPr lang="en-GB" sz="4500" dirty="0"/>
              <a:t>Choose an organisation, preferably one you know well,  that is not in a monopolistic market</a:t>
            </a:r>
          </a:p>
          <a:p>
            <a:pPr lvl="1"/>
            <a:r>
              <a:rPr lang="en-GB" sz="4000" dirty="0"/>
              <a:t>In a monopoly, many of the marketing concepts may not apply and hence we exclude these</a:t>
            </a:r>
            <a:endParaRPr lang="en-GB" sz="3400" dirty="0"/>
          </a:p>
          <a:p>
            <a:r>
              <a:rPr lang="en-GB" sz="4500" dirty="0"/>
              <a:t>Please avoid the following companies (for the sake of sanity of the examiners!)</a:t>
            </a:r>
          </a:p>
          <a:p>
            <a:pPr lvl="1"/>
            <a:r>
              <a:rPr lang="en-GB" sz="4000" dirty="0"/>
              <a:t>Apple</a:t>
            </a:r>
          </a:p>
          <a:p>
            <a:pPr lvl="1"/>
            <a:r>
              <a:rPr lang="en-GB" sz="4000" dirty="0"/>
              <a:t>Coca-Cola</a:t>
            </a:r>
          </a:p>
          <a:p>
            <a:pPr lvl="1"/>
            <a:r>
              <a:rPr lang="en-GB" sz="4000" dirty="0" err="1"/>
              <a:t>Safaricom</a:t>
            </a:r>
            <a:endParaRPr lang="en-GB" sz="4000" dirty="0"/>
          </a:p>
          <a:p>
            <a:r>
              <a:rPr lang="en-GB" sz="4500" dirty="0"/>
              <a:t>Non-Governmental Organisations (NGO) and Not for Profit (NPO) organisations can be chosen; but ensure that you understand the following:</a:t>
            </a:r>
          </a:p>
          <a:p>
            <a:pPr lvl="1"/>
            <a:r>
              <a:rPr lang="en-GB" sz="4000" dirty="0"/>
              <a:t>In marketing terms, the Customer is the source of money.  They are usually individual donors, philanthropic organisations or governments</a:t>
            </a:r>
          </a:p>
          <a:p>
            <a:pPr marL="1168400" lvl="2" indent="0">
              <a:buNone/>
            </a:pPr>
            <a:r>
              <a:rPr lang="en-GB" sz="4000" dirty="0"/>
              <a:t>Therefore </a:t>
            </a:r>
            <a:r>
              <a:rPr lang="en-GB" sz="4000" u="sng" dirty="0"/>
              <a:t>Differentiation</a:t>
            </a:r>
            <a:r>
              <a:rPr lang="en-GB" sz="4000" dirty="0"/>
              <a:t>, </a:t>
            </a:r>
            <a:r>
              <a:rPr lang="en-GB" sz="4000" u="sng" dirty="0"/>
              <a:t>Competitive</a:t>
            </a:r>
            <a:r>
              <a:rPr lang="en-GB" sz="4000" dirty="0"/>
              <a:t> </a:t>
            </a:r>
            <a:r>
              <a:rPr lang="en-GB" sz="4000" u="sng" dirty="0"/>
              <a:t>Advantage</a:t>
            </a:r>
            <a:r>
              <a:rPr lang="en-GB" sz="4000" dirty="0"/>
              <a:t>, </a:t>
            </a:r>
            <a:r>
              <a:rPr lang="en-GB" sz="4000" u="sng" dirty="0"/>
              <a:t>Promotion</a:t>
            </a:r>
            <a:r>
              <a:rPr lang="en-GB" sz="4000" dirty="0"/>
              <a:t>, </a:t>
            </a:r>
            <a:r>
              <a:rPr lang="en-GB" sz="4000" u="sng" dirty="0"/>
              <a:t>Segmentation</a:t>
            </a:r>
            <a:r>
              <a:rPr lang="en-GB" sz="4000" dirty="0"/>
              <a:t> (and possibly Place) relate primarily to </a:t>
            </a:r>
            <a:r>
              <a:rPr lang="en-GB" sz="4000" b="1" dirty="0"/>
              <a:t>donors</a:t>
            </a:r>
            <a:r>
              <a:rPr lang="en-GB" sz="4000" dirty="0"/>
              <a:t> (not recipients of the aid)</a:t>
            </a:r>
          </a:p>
          <a:p>
            <a:pPr lvl="1"/>
            <a:r>
              <a:rPr lang="en-GB" sz="4000" dirty="0"/>
              <a:t>The recipients of the aid (product or services) use the </a:t>
            </a:r>
            <a:r>
              <a:rPr lang="en-GB" sz="4000" u="sng" dirty="0"/>
              <a:t>Product</a:t>
            </a:r>
          </a:p>
          <a:p>
            <a:r>
              <a:rPr lang="en-GB" sz="4500" dirty="0"/>
              <a:t>The Final Assessment can use the same organisation as the Formative Assessment</a:t>
            </a:r>
            <a:endParaRPr lang="en-GB" sz="4200" dirty="0"/>
          </a:p>
          <a:p>
            <a:pPr lvl="1"/>
            <a:r>
              <a:rPr lang="en-GB" sz="4000" dirty="0"/>
              <a:t>However, do take note of any Examiner’s comments in the Formative Assessment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334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TOPICS TO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192"/>
            <a:ext cx="8229600" cy="4895603"/>
          </a:xfrm>
        </p:spPr>
        <p:txBody>
          <a:bodyPr/>
          <a:lstStyle/>
          <a:p>
            <a:r>
              <a:rPr lang="en-GB" sz="2400" dirty="0"/>
              <a:t>Include as many of the topics taught in this course as possible: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9172804"/>
              </p:ext>
            </p:extLst>
          </p:nvPr>
        </p:nvGraphicFramePr>
        <p:xfrm>
          <a:off x="707080" y="2057889"/>
          <a:ext cx="7706088" cy="3576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36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695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Formative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Final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61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1000 words (+/- 10%)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3500 words (+/- 10%)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177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Marketing Mix (4P’s)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Differentiation &amp; Competitive Advantage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Coping with Commoditisation (&amp; Total Product and Solution offering)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Segmentation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0" dirty="0"/>
                        <a:t>Everything in the Formative plus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Marketing Mix (7P’s, 4C’s)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Branding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Managing (especially the Service Element)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Experiential Marketing, Customer Relations and Experience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Role of Internet in Marketing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Pricing and Cost 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Stakeholders, Sustainability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TBL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047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0382"/>
    </mc:Choice>
    <mc:Fallback>
      <p:transition spd="slow" advTm="17038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Organisation of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recommend the following structure:</a:t>
            </a:r>
          </a:p>
          <a:p>
            <a:pPr lvl="1"/>
            <a:r>
              <a:rPr lang="en-GB" dirty="0"/>
              <a:t>Title page</a:t>
            </a:r>
          </a:p>
          <a:p>
            <a:pPr lvl="1"/>
            <a:r>
              <a:rPr lang="en-GB" dirty="0"/>
              <a:t>Table of Contents</a:t>
            </a:r>
          </a:p>
          <a:p>
            <a:pPr lvl="1"/>
            <a:r>
              <a:rPr lang="en-GB" dirty="0"/>
              <a:t>Introduction</a:t>
            </a:r>
          </a:p>
          <a:p>
            <a:pPr lvl="1"/>
            <a:r>
              <a:rPr lang="en-GB" dirty="0"/>
              <a:t>Main Text of Paper</a:t>
            </a:r>
          </a:p>
          <a:p>
            <a:pPr lvl="1"/>
            <a:r>
              <a:rPr lang="en-GB" dirty="0"/>
              <a:t>Conclusion</a:t>
            </a:r>
          </a:p>
          <a:p>
            <a:pPr lvl="2"/>
            <a:r>
              <a:rPr lang="en-GB" dirty="0"/>
              <a:t>If relevant</a:t>
            </a:r>
          </a:p>
          <a:p>
            <a:pPr lvl="1"/>
            <a:r>
              <a:rPr lang="en-GB" dirty="0"/>
              <a:t>References </a:t>
            </a:r>
            <a:r>
              <a:rPr lang="en-GB" sz="1600" dirty="0"/>
              <a:t>(NOT a Bibliography)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45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937"/>
    </mc:Choice>
    <mc:Fallback>
      <p:transition spd="slow" advTm="8493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51" y="457200"/>
            <a:ext cx="8229600" cy="1143000"/>
          </a:xfrm>
        </p:spPr>
        <p:txBody>
          <a:bodyPr/>
          <a:lstStyle/>
          <a:p>
            <a:r>
              <a:rPr lang="en-GB" dirty="0"/>
              <a:t>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8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Should contain the following:</a:t>
            </a:r>
          </a:p>
          <a:p>
            <a:pPr lvl="1"/>
            <a:r>
              <a:rPr lang="en-GB" dirty="0"/>
              <a:t>name of university</a:t>
            </a:r>
          </a:p>
          <a:p>
            <a:pPr lvl="1"/>
            <a:r>
              <a:rPr lang="en-GB" dirty="0"/>
              <a:t>name of degree</a:t>
            </a:r>
          </a:p>
          <a:p>
            <a:pPr lvl="1"/>
            <a:r>
              <a:rPr lang="en-GB" dirty="0"/>
              <a:t>name and number of course</a:t>
            </a:r>
          </a:p>
          <a:p>
            <a:pPr lvl="1"/>
            <a:r>
              <a:rPr lang="en-GB" dirty="0"/>
              <a:t>purpose of paper (e.g. formative or final assessment) </a:t>
            </a:r>
          </a:p>
          <a:p>
            <a:pPr lvl="1"/>
            <a:r>
              <a:rPr lang="en-GB" dirty="0"/>
              <a:t>title of paper (your own title e.g. “Analysis of </a:t>
            </a:r>
            <a:r>
              <a:rPr lang="en-GB" dirty="0" err="1"/>
              <a:t>Häagen</a:t>
            </a:r>
            <a:r>
              <a:rPr lang="en-GB" dirty="0"/>
              <a:t> </a:t>
            </a:r>
            <a:r>
              <a:rPr lang="en-GB" dirty="0" err="1"/>
              <a:t>Dazs's</a:t>
            </a:r>
            <a:r>
              <a:rPr lang="en-GB" dirty="0"/>
              <a:t> Marketing Strategy")</a:t>
            </a:r>
          </a:p>
          <a:p>
            <a:pPr lvl="1"/>
            <a:r>
              <a:rPr lang="en-GB" dirty="0"/>
              <a:t>student number (note that the identity of the student is not known to the marker)</a:t>
            </a:r>
          </a:p>
          <a:p>
            <a:pPr lvl="1"/>
            <a:r>
              <a:rPr lang="en-GB" dirty="0"/>
              <a:t>word count (excluding title page, table of contents,  references, tables and diagrams)</a:t>
            </a:r>
          </a:p>
          <a:p>
            <a:pPr lvl="1"/>
            <a:r>
              <a:rPr lang="en-GB" dirty="0"/>
              <a:t>A declaration that this is entirely the student's own work:  there is no plagiarism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357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“sets the scene”</a:t>
            </a:r>
          </a:p>
          <a:p>
            <a:r>
              <a:rPr lang="en-GB" dirty="0"/>
              <a:t>Contains the following information:</a:t>
            </a:r>
          </a:p>
          <a:p>
            <a:pPr lvl="1"/>
            <a:r>
              <a:rPr lang="en-GB" dirty="0"/>
              <a:t>The Scope of the Company / Organisation</a:t>
            </a:r>
          </a:p>
          <a:p>
            <a:pPr lvl="2"/>
            <a:r>
              <a:rPr lang="en-GB" dirty="0"/>
              <a:t>Name</a:t>
            </a:r>
          </a:p>
          <a:p>
            <a:pPr lvl="2"/>
            <a:r>
              <a:rPr lang="en-GB" dirty="0"/>
              <a:t>What the company makes or does</a:t>
            </a:r>
          </a:p>
          <a:p>
            <a:pPr lvl="2"/>
            <a:r>
              <a:rPr lang="en-GB" dirty="0"/>
              <a:t>Location</a:t>
            </a:r>
          </a:p>
          <a:p>
            <a:pPr lvl="2"/>
            <a:r>
              <a:rPr lang="en-GB" dirty="0"/>
              <a:t>Competitors</a:t>
            </a:r>
          </a:p>
          <a:p>
            <a:pPr lvl="1"/>
            <a:r>
              <a:rPr lang="en-GB" dirty="0"/>
              <a:t>The Scope of the Paper</a:t>
            </a:r>
          </a:p>
          <a:p>
            <a:pPr lvl="2"/>
            <a:r>
              <a:rPr lang="en-GB" dirty="0"/>
              <a:t>e.g. analyse according to Sustainable Marketing principles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095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937"/>
    </mc:Choice>
    <mc:Fallback>
      <p:transition spd="slow" advTm="8493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Body of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Analyse the target organisation using the concepts taught in the course</a:t>
            </a:r>
          </a:p>
          <a:p>
            <a:r>
              <a:rPr lang="en-GB" dirty="0"/>
              <a:t>Suggested Structure:</a:t>
            </a:r>
          </a:p>
          <a:p>
            <a:pPr lvl="2"/>
            <a:r>
              <a:rPr lang="en-GB" dirty="0"/>
              <a:t>Concept 1 (e.g. Marketing Mix, Product)</a:t>
            </a:r>
          </a:p>
          <a:p>
            <a:pPr lvl="2"/>
            <a:r>
              <a:rPr lang="en-GB" dirty="0"/>
              <a:t>Concept 2 (e.g. Marketing Mix, Price)</a:t>
            </a:r>
          </a:p>
          <a:p>
            <a:pPr lvl="2"/>
            <a:r>
              <a:rPr lang="en-GB" dirty="0"/>
              <a:t>Concept 3 etc.</a:t>
            </a:r>
          </a:p>
          <a:p>
            <a:r>
              <a:rPr lang="en-GB" dirty="0"/>
              <a:t>Each section needs to have:</a:t>
            </a:r>
          </a:p>
          <a:p>
            <a:pPr lvl="1"/>
            <a:r>
              <a:rPr lang="en-GB" dirty="0"/>
              <a:t>Brief definition of the concept (perhaps two sentences + a citation).</a:t>
            </a:r>
          </a:p>
          <a:p>
            <a:pPr lvl="1"/>
            <a:r>
              <a:rPr lang="en-GB" dirty="0"/>
              <a:t>Analysis of the target organisation. The majority of the paper.</a:t>
            </a:r>
          </a:p>
          <a:p>
            <a:pPr lvl="1"/>
            <a:r>
              <a:rPr lang="en-GB" dirty="0"/>
              <a:t>Critique &amp; Suggestions for Improvement, as appropriate</a:t>
            </a:r>
          </a:p>
          <a:p>
            <a:pPr lvl="2"/>
            <a:r>
              <a:rPr lang="en-GB" dirty="0"/>
              <a:t>These must be clearly identified as Ideas for Improvement (or similar)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8908-E92E-B94E-A192-1B51EF2DA8B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545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937"/>
    </mc:Choice>
    <mc:Fallback>
      <p:transition spd="slow" advTm="8493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10920</TotalTime>
  <Words>1375</Words>
  <Application>Microsoft Office PowerPoint</Application>
  <PresentationFormat>On-screen Show (4:3)</PresentationFormat>
  <Paragraphs>192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Agenda</vt:lpstr>
      <vt:lpstr>ASSESSMENT SUMMARY</vt:lpstr>
      <vt:lpstr>Choice of Organisation</vt:lpstr>
      <vt:lpstr>TOPICS TO COVER</vt:lpstr>
      <vt:lpstr>Organisation of Assessments</vt:lpstr>
      <vt:lpstr>Title Page</vt:lpstr>
      <vt:lpstr>Introduction</vt:lpstr>
      <vt:lpstr>Main Body of Paper</vt:lpstr>
      <vt:lpstr>Conclusion</vt:lpstr>
      <vt:lpstr>References - 1</vt:lpstr>
      <vt:lpstr>References - 2</vt:lpstr>
      <vt:lpstr>Style of Writing - 1</vt:lpstr>
      <vt:lpstr>Style of Writing - 2</vt:lpstr>
      <vt:lpstr>Style of Writing - 3  Sentences</vt:lpstr>
      <vt:lpstr>Layout of the paper -1</vt:lpstr>
      <vt:lpstr>Layout of the paper – 2 Use of MS Word</vt:lpstr>
      <vt:lpstr>SUMMARY</vt:lpstr>
    </vt:vector>
  </TitlesOfParts>
  <Company>Appel de Genève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Damary</dc:creator>
  <cp:lastModifiedBy>admin</cp:lastModifiedBy>
  <cp:revision>123</cp:revision>
  <cp:lastPrinted>2020-04-30T18:31:58Z</cp:lastPrinted>
  <dcterms:created xsi:type="dcterms:W3CDTF">2015-12-07T10:49:59Z</dcterms:created>
  <dcterms:modified xsi:type="dcterms:W3CDTF">2021-09-30T11:37:47Z</dcterms:modified>
</cp:coreProperties>
</file>